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93" r:id="rId2"/>
    <p:sldId id="494" r:id="rId3"/>
    <p:sldId id="496" r:id="rId4"/>
    <p:sldId id="497" r:id="rId5"/>
    <p:sldId id="498" r:id="rId6"/>
    <p:sldId id="499" r:id="rId7"/>
    <p:sldId id="508" r:id="rId8"/>
    <p:sldId id="510" r:id="rId9"/>
    <p:sldId id="511" r:id="rId10"/>
    <p:sldId id="512" r:id="rId11"/>
    <p:sldId id="513" r:id="rId12"/>
    <p:sldId id="506" r:id="rId13"/>
    <p:sldId id="490" r:id="rId14"/>
    <p:sldId id="472" r:id="rId15"/>
    <p:sldId id="281" r:id="rId16"/>
    <p:sldId id="291" r:id="rId17"/>
    <p:sldId id="483" r:id="rId18"/>
    <p:sldId id="486" r:id="rId19"/>
    <p:sldId id="475" r:id="rId20"/>
    <p:sldId id="428" r:id="rId21"/>
    <p:sldId id="470" r:id="rId22"/>
    <p:sldId id="464" r:id="rId23"/>
    <p:sldId id="465" r:id="rId24"/>
    <p:sldId id="466" r:id="rId25"/>
    <p:sldId id="467" r:id="rId26"/>
    <p:sldId id="482" r:id="rId27"/>
    <p:sldId id="489" r:id="rId28"/>
    <p:sldId id="484" r:id="rId29"/>
    <p:sldId id="485" r:id="rId30"/>
    <p:sldId id="491" r:id="rId31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1218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6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20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25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10/13/2016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hyperlink" Target="http://www.neotomadb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hyperlink" Target="http://api.neotomadb.org/doc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pensci/neotoma" TargetMode="External"/><Relationship Id="rId3" Type="http://schemas.openxmlformats.org/officeDocument/2006/relationships/hyperlink" Target="http://apps.neotomadb.org/explorer/" TargetMode="External"/><Relationship Id="rId7" Type="http://schemas.openxmlformats.org/officeDocument/2006/relationships/hyperlink" Target="http://tilia-manual.readthedocs.io/en/latest/" TargetMode="External"/><Relationship Id="rId2" Type="http://schemas.openxmlformats.org/officeDocument/2006/relationships/hyperlink" Target="http://api.neotomadb.org/doc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neotoma-manual.readthedocs.io/en/latest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52" y="0"/>
            <a:ext cx="7285181" cy="604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Booth et </a:t>
            </a:r>
            <a:r>
              <a:rPr lang="en-US" sz="1400" dirty="0" smtClean="0"/>
              <a:t>al. 2012 </a:t>
            </a:r>
            <a:r>
              <a:rPr lang="en-US" sz="1400" dirty="0" smtClean="0"/>
              <a:t>Ecology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76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617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Age-Depth Model</a:t>
            </a:r>
            <a:r>
              <a:rPr lang="en-US" dirty="0" smtClean="0"/>
              <a:t>:  </a:t>
            </a:r>
            <a:r>
              <a:rPr lang="en-US" dirty="0"/>
              <a:t>an algorithm used to estimate the age-depth relationship for a series of stratified paleoenvironmental data points. Age-depth models are used to make estimates of ages for depths not directly associated with an age control or to resolve discrepancies among age controls.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1719788" y="3126432"/>
            <a:ext cx="5614462" cy="265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505450" y="441075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848350" y="43536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201690" y="50482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876800" y="46584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762750" y="37763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534150" y="398281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0" y="307294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229600" cy="1143000"/>
          </a:xfrm>
        </p:spPr>
        <p:txBody>
          <a:bodyPr/>
          <a:lstStyle/>
          <a:p>
            <a:r>
              <a:rPr lang="en-US" dirty="0" smtClean="0"/>
              <a:t>Part 1 – 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09706"/>
            <a:ext cx="9144000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466725" indent="-466725"/>
            <a:r>
              <a:rPr lang="en-US" b="1" dirty="0">
                <a:solidFill>
                  <a:srgbClr val="C00000"/>
                </a:solidFill>
              </a:rPr>
              <a:t>Part 2: </a:t>
            </a:r>
            <a:r>
              <a:rPr lang="en-US" dirty="0"/>
              <a:t>Paleoecoinformatics &amp; Neotoma Paleoecology Database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21014" r="7227" b="8297"/>
          <a:stretch/>
        </p:blipFill>
        <p:spPr bwMode="auto">
          <a:xfrm>
            <a:off x="779740" y="3534081"/>
            <a:ext cx="6939455" cy="307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r="8199" b="64844"/>
          <a:stretch/>
        </p:blipFill>
        <p:spPr bwMode="auto">
          <a:xfrm>
            <a:off x="0" y="1267004"/>
            <a:ext cx="9144000" cy="2081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5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Macro-Scale Ecology Requires </a:t>
            </a:r>
            <a:r>
              <a:rPr lang="en-US" sz="3200" dirty="0" err="1"/>
              <a:t>requires</a:t>
            </a:r>
            <a:r>
              <a:rPr lang="en-US" sz="3200" dirty="0"/>
              <a:t> collaboration among at least four major groups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" y="1577788"/>
            <a:ext cx="7302510" cy="408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9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Brewer et al. 2012 TREE</a:t>
            </a:r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1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6047" y="6236721"/>
            <a:ext cx="3587003" cy="687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Neotoma Paleoecology DB:  </a:t>
            </a:r>
            <a:r>
              <a:rPr lang="en-US" sz="3200" b="1" dirty="0" smtClean="0"/>
              <a:t>Design </a:t>
            </a:r>
            <a:r>
              <a:rPr lang="en-US" sz="3200" b="1" dirty="0"/>
              <a:t>Concepts</a:t>
            </a:r>
            <a:endParaRPr lang="en-US" sz="3200" dirty="0" smtClean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1" y="794412"/>
            <a:ext cx="5342966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Spatiotemporal database</a:t>
            </a:r>
            <a:r>
              <a:rPr lang="en-US" sz="2000" dirty="0" smtClean="0"/>
              <a:t>:  species occurrences &amp; abundances in space and time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Open data </a:t>
            </a:r>
            <a:r>
              <a:rPr lang="en-US" sz="2000" dirty="0"/>
              <a:t>accessible via Explorer, APIs, R Neotoma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Curated by Community </a:t>
            </a:r>
            <a:r>
              <a:rPr lang="en-US" sz="2000" dirty="0" smtClean="0"/>
              <a:t>-&gt; High-Value Data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Centralized IT and Distributed Scientific Governance</a:t>
            </a:r>
            <a:r>
              <a:rPr lang="en-US" sz="2000" dirty="0" smtClean="0"/>
              <a:t>. Neotoma composed of </a:t>
            </a:r>
            <a:r>
              <a:rPr lang="en-US" sz="2000" dirty="0"/>
              <a:t>C</a:t>
            </a:r>
            <a:r>
              <a:rPr lang="en-US" sz="2000" dirty="0" smtClean="0"/>
              <a:t>onstituent</a:t>
            </a:r>
            <a:r>
              <a:rPr lang="en-US" sz="2000" i="1" dirty="0" smtClean="0"/>
              <a:t> </a:t>
            </a:r>
            <a:r>
              <a:rPr lang="en-US" sz="2000" dirty="0"/>
              <a:t>D</a:t>
            </a:r>
            <a:r>
              <a:rPr lang="en-US" sz="2000" dirty="0" smtClean="0"/>
              <a:t>atabases</a:t>
            </a:r>
            <a:r>
              <a:rPr lang="en-US" sz="2000" i="1" dirty="0" smtClean="0"/>
              <a:t> </a:t>
            </a:r>
            <a:r>
              <a:rPr lang="en-US" sz="2000" i="1" dirty="0"/>
              <a:t>(</a:t>
            </a:r>
            <a:r>
              <a:rPr lang="en-US" sz="2000" dirty="0"/>
              <a:t>e.g.  North American Pollen Database, FAUNMAP</a:t>
            </a:r>
            <a:r>
              <a:rPr lang="en-US" sz="2000" dirty="0" smtClean="0"/>
              <a:t>)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Age controls and age models </a:t>
            </a:r>
            <a:r>
              <a:rPr lang="en-US" sz="2000" dirty="0"/>
              <a:t>stored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Controlled Vocabularies </a:t>
            </a:r>
            <a:r>
              <a:rPr lang="en-US" sz="2000" dirty="0" smtClean="0"/>
              <a:t>for variable names and taxonomy</a:t>
            </a:r>
            <a:endParaRPr lang="en-US" sz="2000" dirty="0"/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Broad user community</a:t>
            </a:r>
            <a:r>
              <a:rPr lang="en-US" sz="2000" dirty="0" smtClean="0"/>
              <a:t>: Paleoecologists, </a:t>
            </a:r>
            <a:r>
              <a:rPr lang="en-US" sz="2000" dirty="0"/>
              <a:t>ecosystem </a:t>
            </a:r>
            <a:r>
              <a:rPr lang="en-US" sz="2000" dirty="0" err="1" smtClean="0"/>
              <a:t>modellers</a:t>
            </a:r>
            <a:r>
              <a:rPr lang="en-US" sz="2000" dirty="0" smtClean="0"/>
              <a:t>, paleoclimatologists, biogeographers, educators, … 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3320" r="45474" b="12284"/>
          <a:stretch/>
        </p:blipFill>
        <p:spPr bwMode="auto">
          <a:xfrm>
            <a:off x="5342964" y="3164457"/>
            <a:ext cx="3621741" cy="294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67" y="6242537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79049" y="6236721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0949" y="6476989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96462" y="794412"/>
            <a:ext cx="3747538" cy="240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2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also: 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77718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2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>Neotoma Explorer</a:t>
            </a:r>
          </a:p>
          <a:p>
            <a:r>
              <a:rPr lang="en-US" sz="2000" dirty="0">
                <a:hlinkClick r:id="rId3"/>
              </a:rPr>
              <a:t>http://apps.neotomadb.org/explorer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/>
              <a:t>Manual:  </a:t>
            </a:r>
            <a:r>
              <a:rPr lang="en-US" sz="2000" dirty="0">
                <a:hlinkClick r:id="rId7"/>
              </a:rPr>
              <a:t>http://tilia-manual.readthedocs.io/en/latest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r>
              <a:rPr lang="en-US" sz="2000" b="1" dirty="0" smtClean="0"/>
              <a:t>Neotoma R</a:t>
            </a:r>
          </a:p>
          <a:p>
            <a:r>
              <a:rPr lang="en-US" sz="2000" dirty="0" smtClean="0"/>
              <a:t>Available at CRAN </a:t>
            </a:r>
            <a:r>
              <a:rPr lang="en-US" sz="2000" dirty="0"/>
              <a:t>&amp; GitHub - </a:t>
            </a: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github.com/ropensci/neotoma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354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531" y="545905"/>
            <a:ext cx="4197469" cy="40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Booth et </a:t>
            </a:r>
            <a:r>
              <a:rPr lang="en-US" sz="1400" dirty="0" smtClean="0"/>
              <a:t>al. 2012 </a:t>
            </a:r>
            <a:r>
              <a:rPr lang="en-US" sz="1400" dirty="0" smtClean="0"/>
              <a:t>Ecology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-25230" y="1057835"/>
            <a:ext cx="49717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Are these declines all abrupt?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Are they synchronous?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Are they all in fact the same ecological event, with similar forcings?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kind of statistical power can we gain from studying one(?) event at many places?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were these data collected?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can we analyze many data from many sites?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2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6164829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Concepts &amp; Database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pollen, charcoal, 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1129553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0792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6438" y="6488668"/>
            <a:ext cx="3504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Brewer et al 2012 </a:t>
            </a:r>
            <a:r>
              <a:rPr lang="en-US" i="1" dirty="0" smtClean="0"/>
              <a:t>TREE</a:t>
            </a:r>
            <a:endParaRPr lang="en-US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62204"/>
            <a:ext cx="9144000" cy="130939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Paleoecoinformatics occupies the intersection among several informatics domains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20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037667" cy="609600"/>
          </a:xfrm>
        </p:spPr>
        <p:txBody>
          <a:bodyPr/>
          <a:lstStyle/>
          <a:p>
            <a:r>
              <a:rPr lang="en-US" dirty="0" smtClean="0"/>
              <a:t>Coring Horseshoe </a:t>
            </a:r>
            <a:br>
              <a:rPr lang="en-US" dirty="0" smtClean="0"/>
            </a:br>
            <a:r>
              <a:rPr lang="en-US" dirty="0" smtClean="0"/>
              <a:t>Lake, 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7" y="0"/>
            <a:ext cx="4106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 smtClean="0"/>
              <a:t>Paleoecoinformatics</a:t>
            </a:r>
            <a:r>
              <a:rPr lang="en-US" dirty="0" smtClean="0"/>
              <a:t>: the collection, organization, analysis, synthesis, and </a:t>
            </a:r>
            <a:r>
              <a:rPr lang="en-US" dirty="0" err="1" smtClean="0"/>
              <a:t>curation</a:t>
            </a:r>
            <a:r>
              <a:rPr lang="en-US" dirty="0" smtClean="0"/>
              <a:t> of paleoecological data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572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60960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Archiving &amp; Retrieval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3276600" y="2740095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Processing, Analysis, &amp; Visualization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098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029200" y="4027925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048000" y="4038600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24" y="5715000"/>
            <a:ext cx="909407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smtClean="0"/>
              <a:t>Informatics</a:t>
            </a:r>
            <a:r>
              <a:rPr lang="en-US" sz="2200" i="1" dirty="0" smtClean="0"/>
              <a:t>:   studying </a:t>
            </a:r>
            <a:r>
              <a:rPr lang="en-US" sz="2200" i="1" dirty="0"/>
              <a:t>how to design a system that delivers the right information, to the right person in the right place and time, in the right </a:t>
            </a:r>
            <a:r>
              <a:rPr lang="en-US" sz="2200" i="1" dirty="0" smtClean="0"/>
              <a:t>way.   </a:t>
            </a:r>
            <a:r>
              <a:rPr lang="en-US" dirty="0" smtClean="0"/>
              <a:t>(Wikipedia)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Extruding Core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202"/>
            <a:ext cx="9144000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Cores, Sampling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5" y="704129"/>
            <a:ext cx="5153888" cy="4083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25" y="704129"/>
            <a:ext cx="3753475" cy="4441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315" y="4787153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Jessica Marshall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635254" y="5145741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Jessica Marshall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86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52413" y="773113"/>
            <a:ext cx="8686800" cy="5710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b="1">
              <a:latin typeface="Times New Roman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Primary data:  Fossil pollen records</a:t>
            </a:r>
          </a:p>
        </p:txBody>
      </p:sp>
      <p:pic>
        <p:nvPicPr>
          <p:cNvPr id="15364" name="Picture 4" descr="PollSummary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8" b="18228"/>
          <a:stretch>
            <a:fillRect/>
          </a:stretch>
        </p:blipFill>
        <p:spPr bwMode="auto">
          <a:xfrm>
            <a:off x="496888" y="1079500"/>
            <a:ext cx="496252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9" t="18826" r="9898" b="34755"/>
          <a:stretch>
            <a:fillRect/>
          </a:stretch>
        </p:blipFill>
        <p:spPr bwMode="auto">
          <a:xfrm>
            <a:off x="342900" y="3714750"/>
            <a:ext cx="2382838" cy="2733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119188" y="2333625"/>
            <a:ext cx="641350" cy="8048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06713" y="2200275"/>
            <a:ext cx="492125" cy="8429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047875" y="2306638"/>
            <a:ext cx="749300" cy="763587"/>
          </a:xfrm>
          <a:prstGeom prst="triangl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2" name="TextBox 15"/>
          <p:cNvSpPr txBox="1">
            <a:spLocks noChangeArrowheads="1"/>
          </p:cNvSpPr>
          <p:nvPr/>
        </p:nvSpPr>
        <p:spPr bwMode="auto">
          <a:xfrm>
            <a:off x="246063" y="1104900"/>
            <a:ext cx="11208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dirty="0"/>
              <a:t>Pollen</a:t>
            </a:r>
          </a:p>
          <a:p>
            <a:pPr eaLnBrk="1" hangingPunct="1"/>
            <a:r>
              <a:rPr lang="en-US" sz="1800" dirty="0"/>
              <a:t>Emission</a:t>
            </a:r>
          </a:p>
        </p:txBody>
      </p:sp>
      <p:sp>
        <p:nvSpPr>
          <p:cNvPr id="15373" name="TextBox 16"/>
          <p:cNvSpPr txBox="1">
            <a:spLocks noChangeArrowheads="1"/>
          </p:cNvSpPr>
          <p:nvPr/>
        </p:nvSpPr>
        <p:spPr bwMode="auto">
          <a:xfrm>
            <a:off x="3100388" y="739775"/>
            <a:ext cx="1163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dirty="0"/>
              <a:t>Transport</a:t>
            </a:r>
          </a:p>
        </p:txBody>
      </p:sp>
      <p:sp>
        <p:nvSpPr>
          <p:cNvPr id="15374" name="TextBox 17"/>
          <p:cNvSpPr txBox="1">
            <a:spLocks noChangeArrowheads="1"/>
          </p:cNvSpPr>
          <p:nvPr/>
        </p:nvSpPr>
        <p:spPr bwMode="auto">
          <a:xfrm>
            <a:off x="3962400" y="1846263"/>
            <a:ext cx="1346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Deposition</a:t>
            </a:r>
          </a:p>
        </p:txBody>
      </p:sp>
      <p:sp>
        <p:nvSpPr>
          <p:cNvPr id="22" name="Freeform 21"/>
          <p:cNvSpPr/>
          <p:nvPr/>
        </p:nvSpPr>
        <p:spPr>
          <a:xfrm>
            <a:off x="3930650" y="3221038"/>
            <a:ext cx="1446213" cy="1104900"/>
          </a:xfrm>
          <a:custGeom>
            <a:avLst/>
            <a:gdLst>
              <a:gd name="connsiteX0" fmla="*/ 0 w 1446663"/>
              <a:gd name="connsiteY0" fmla="*/ 54591 h 1105468"/>
              <a:gd name="connsiteX1" fmla="*/ 272955 w 1446663"/>
              <a:gd name="connsiteY1" fmla="*/ 655092 h 1105468"/>
              <a:gd name="connsiteX2" fmla="*/ 532263 w 1446663"/>
              <a:gd name="connsiteY2" fmla="*/ 1105468 h 1105468"/>
              <a:gd name="connsiteX3" fmla="*/ 1064526 w 1446663"/>
              <a:gd name="connsiteY3" fmla="*/ 1064525 h 1105468"/>
              <a:gd name="connsiteX4" fmla="*/ 1405720 w 1446663"/>
              <a:gd name="connsiteY4" fmla="*/ 423080 h 1105468"/>
              <a:gd name="connsiteX5" fmla="*/ 1446663 w 1446663"/>
              <a:gd name="connsiteY5" fmla="*/ 27295 h 1105468"/>
              <a:gd name="connsiteX6" fmla="*/ 1446663 w 1446663"/>
              <a:gd name="connsiteY6" fmla="*/ 27295 h 1105468"/>
              <a:gd name="connsiteX7" fmla="*/ 723332 w 1446663"/>
              <a:gd name="connsiteY7" fmla="*/ 54591 h 1105468"/>
              <a:gd name="connsiteX8" fmla="*/ 177421 w 1446663"/>
              <a:gd name="connsiteY8" fmla="*/ 40943 h 1105468"/>
              <a:gd name="connsiteX9" fmla="*/ 40944 w 1446663"/>
              <a:gd name="connsiteY9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6663" h="1105468">
                <a:moveTo>
                  <a:pt x="0" y="54591"/>
                </a:moveTo>
                <a:lnTo>
                  <a:pt x="272955" y="655092"/>
                </a:lnTo>
                <a:lnTo>
                  <a:pt x="532263" y="1105468"/>
                </a:lnTo>
                <a:lnTo>
                  <a:pt x="1064526" y="1064525"/>
                </a:lnTo>
                <a:lnTo>
                  <a:pt x="1405720" y="423080"/>
                </a:lnTo>
                <a:lnTo>
                  <a:pt x="1446663" y="27295"/>
                </a:lnTo>
                <a:lnTo>
                  <a:pt x="1446663" y="27295"/>
                </a:lnTo>
                <a:lnTo>
                  <a:pt x="723332" y="54591"/>
                </a:lnTo>
                <a:lnTo>
                  <a:pt x="177421" y="40943"/>
                </a:lnTo>
                <a:lnTo>
                  <a:pt x="4094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30650" y="3179763"/>
            <a:ext cx="1419225" cy="15081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930650" y="3233738"/>
            <a:ext cx="1487488" cy="1528762"/>
          </a:xfrm>
          <a:custGeom>
            <a:avLst/>
            <a:gdLst>
              <a:gd name="connsiteX0" fmla="*/ 0 w 1487606"/>
              <a:gd name="connsiteY0" fmla="*/ 54591 h 1528550"/>
              <a:gd name="connsiteX1" fmla="*/ 218364 w 1487606"/>
              <a:gd name="connsiteY1" fmla="*/ 586854 h 1528550"/>
              <a:gd name="connsiteX2" fmla="*/ 245660 w 1487606"/>
              <a:gd name="connsiteY2" fmla="*/ 723332 h 1528550"/>
              <a:gd name="connsiteX3" fmla="*/ 286603 w 1487606"/>
              <a:gd name="connsiteY3" fmla="*/ 968991 h 1528550"/>
              <a:gd name="connsiteX4" fmla="*/ 395785 w 1487606"/>
              <a:gd name="connsiteY4" fmla="*/ 1405720 h 1528550"/>
              <a:gd name="connsiteX5" fmla="*/ 518615 w 1487606"/>
              <a:gd name="connsiteY5" fmla="*/ 1514902 h 1528550"/>
              <a:gd name="connsiteX6" fmla="*/ 682388 w 1487606"/>
              <a:gd name="connsiteY6" fmla="*/ 1528550 h 1528550"/>
              <a:gd name="connsiteX7" fmla="*/ 832514 w 1487606"/>
              <a:gd name="connsiteY7" fmla="*/ 1528550 h 1528550"/>
              <a:gd name="connsiteX8" fmla="*/ 982639 w 1487606"/>
              <a:gd name="connsiteY8" fmla="*/ 1405720 h 1528550"/>
              <a:gd name="connsiteX9" fmla="*/ 1064526 w 1487606"/>
              <a:gd name="connsiteY9" fmla="*/ 1241947 h 1528550"/>
              <a:gd name="connsiteX10" fmla="*/ 1064526 w 1487606"/>
              <a:gd name="connsiteY10" fmla="*/ 1241947 h 1528550"/>
              <a:gd name="connsiteX11" fmla="*/ 1214651 w 1487606"/>
              <a:gd name="connsiteY11" fmla="*/ 928048 h 1528550"/>
              <a:gd name="connsiteX12" fmla="*/ 1323833 w 1487606"/>
              <a:gd name="connsiteY12" fmla="*/ 696036 h 1528550"/>
              <a:gd name="connsiteX13" fmla="*/ 1433015 w 1487606"/>
              <a:gd name="connsiteY13" fmla="*/ 423081 h 1528550"/>
              <a:gd name="connsiteX14" fmla="*/ 1487606 w 1487606"/>
              <a:gd name="connsiteY14" fmla="*/ 232012 h 1528550"/>
              <a:gd name="connsiteX15" fmla="*/ 1473958 w 1487606"/>
              <a:gd name="connsiteY15" fmla="*/ 0 h 1528550"/>
              <a:gd name="connsiteX16" fmla="*/ 1392072 w 1487606"/>
              <a:gd name="connsiteY16" fmla="*/ 150126 h 1528550"/>
              <a:gd name="connsiteX17" fmla="*/ 1160060 w 1487606"/>
              <a:gd name="connsiteY17" fmla="*/ 614150 h 1528550"/>
              <a:gd name="connsiteX18" fmla="*/ 1160060 w 1487606"/>
              <a:gd name="connsiteY18" fmla="*/ 614150 h 1528550"/>
              <a:gd name="connsiteX19" fmla="*/ 996287 w 1487606"/>
              <a:gd name="connsiteY19" fmla="*/ 887105 h 1528550"/>
              <a:gd name="connsiteX20" fmla="*/ 900752 w 1487606"/>
              <a:gd name="connsiteY20" fmla="*/ 1009935 h 1528550"/>
              <a:gd name="connsiteX21" fmla="*/ 791570 w 1487606"/>
              <a:gd name="connsiteY21" fmla="*/ 1050878 h 1528550"/>
              <a:gd name="connsiteX22" fmla="*/ 668741 w 1487606"/>
              <a:gd name="connsiteY22" fmla="*/ 1037230 h 1528550"/>
              <a:gd name="connsiteX23" fmla="*/ 668741 w 1487606"/>
              <a:gd name="connsiteY23" fmla="*/ 1037230 h 1528550"/>
              <a:gd name="connsiteX24" fmla="*/ 504967 w 1487606"/>
              <a:gd name="connsiteY24" fmla="*/ 928048 h 1528550"/>
              <a:gd name="connsiteX25" fmla="*/ 313899 w 1487606"/>
              <a:gd name="connsiteY25" fmla="*/ 668741 h 1528550"/>
              <a:gd name="connsiteX26" fmla="*/ 204717 w 1487606"/>
              <a:gd name="connsiteY26" fmla="*/ 395785 h 1528550"/>
              <a:gd name="connsiteX27" fmla="*/ 191069 w 1487606"/>
              <a:gd name="connsiteY27" fmla="*/ 232012 h 1528550"/>
              <a:gd name="connsiteX28" fmla="*/ 0 w 1487606"/>
              <a:gd name="connsiteY28" fmla="*/ 54591 h 152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7606" h="1528550">
                <a:moveTo>
                  <a:pt x="0" y="54591"/>
                </a:moveTo>
                <a:lnTo>
                  <a:pt x="218364" y="586854"/>
                </a:lnTo>
                <a:lnTo>
                  <a:pt x="245660" y="723332"/>
                </a:lnTo>
                <a:lnTo>
                  <a:pt x="286603" y="968991"/>
                </a:lnTo>
                <a:lnTo>
                  <a:pt x="395785" y="1405720"/>
                </a:lnTo>
                <a:lnTo>
                  <a:pt x="518615" y="1514902"/>
                </a:lnTo>
                <a:lnTo>
                  <a:pt x="682388" y="1528550"/>
                </a:lnTo>
                <a:lnTo>
                  <a:pt x="832514" y="1528550"/>
                </a:lnTo>
                <a:lnTo>
                  <a:pt x="982639" y="1405720"/>
                </a:lnTo>
                <a:lnTo>
                  <a:pt x="1064526" y="1241947"/>
                </a:lnTo>
                <a:lnTo>
                  <a:pt x="1064526" y="1241947"/>
                </a:lnTo>
                <a:lnTo>
                  <a:pt x="1214651" y="928048"/>
                </a:lnTo>
                <a:lnTo>
                  <a:pt x="1323833" y="696036"/>
                </a:lnTo>
                <a:lnTo>
                  <a:pt x="1433015" y="423081"/>
                </a:lnTo>
                <a:lnTo>
                  <a:pt x="1487606" y="232012"/>
                </a:lnTo>
                <a:lnTo>
                  <a:pt x="1473958" y="0"/>
                </a:lnTo>
                <a:lnTo>
                  <a:pt x="1392072" y="150126"/>
                </a:lnTo>
                <a:lnTo>
                  <a:pt x="1160060" y="614150"/>
                </a:lnTo>
                <a:lnTo>
                  <a:pt x="1160060" y="614150"/>
                </a:lnTo>
                <a:lnTo>
                  <a:pt x="996287" y="887105"/>
                </a:lnTo>
                <a:lnTo>
                  <a:pt x="900752" y="1009935"/>
                </a:lnTo>
                <a:lnTo>
                  <a:pt x="791570" y="1050878"/>
                </a:lnTo>
                <a:lnTo>
                  <a:pt x="668741" y="1037230"/>
                </a:lnTo>
                <a:lnTo>
                  <a:pt x="668741" y="1037230"/>
                </a:lnTo>
                <a:lnTo>
                  <a:pt x="504967" y="928048"/>
                </a:lnTo>
                <a:lnTo>
                  <a:pt x="313899" y="668741"/>
                </a:lnTo>
                <a:lnTo>
                  <a:pt x="204717" y="395785"/>
                </a:lnTo>
                <a:lnTo>
                  <a:pt x="191069" y="232012"/>
                </a:lnTo>
                <a:lnTo>
                  <a:pt x="0" y="5459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8" name="TextBox 19"/>
          <p:cNvSpPr txBox="1">
            <a:spLocks noChangeArrowheads="1"/>
          </p:cNvSpPr>
          <p:nvPr/>
        </p:nvSpPr>
        <p:spPr bwMode="auto">
          <a:xfrm>
            <a:off x="4325938" y="4325938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Mud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27025" y="3384550"/>
            <a:ext cx="241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/>
              <a:t>Sample Pollen Grains</a:t>
            </a:r>
          </a:p>
        </p:txBody>
      </p:sp>
      <p:sp>
        <p:nvSpPr>
          <p:cNvPr id="15380" name="TextBox 23"/>
          <p:cNvSpPr txBox="1">
            <a:spLocks noChangeArrowheads="1"/>
          </p:cNvSpPr>
          <p:nvPr/>
        </p:nvSpPr>
        <p:spPr bwMode="auto">
          <a:xfrm>
            <a:off x="4287838" y="3441700"/>
            <a:ext cx="68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dirty="0"/>
              <a:t>Lake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5480050" y="776288"/>
            <a:ext cx="345916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i="1" u="sng" dirty="0"/>
              <a:t>Advantages</a:t>
            </a:r>
            <a:endParaRPr lang="en-US" sz="2000" b="1" i="1" u="sng" dirty="0"/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Quantitative measures of abundance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Temporally continuous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Precise ages: </a:t>
            </a:r>
            <a:r>
              <a:rPr lang="en-US" sz="2000" dirty="0" smtClean="0"/>
              <a:t>often &lt;100 </a:t>
            </a:r>
            <a:r>
              <a:rPr lang="en-US" sz="2000" dirty="0"/>
              <a:t>yr precision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Many sites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Multiple proxies (charcoal, isotopes, biomarkers, etc.)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500688" y="4002088"/>
            <a:ext cx="3643312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i="1" u="sng" dirty="0"/>
              <a:t>Limitations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Labor intensive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Variable taxonomic resolution (species – family)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~Decadal resolution</a:t>
            </a:r>
          </a:p>
          <a:p>
            <a:pPr eaLnBrk="1" hangingPunct="1">
              <a:spcBef>
                <a:spcPct val="30000"/>
              </a:spcBef>
              <a:buFontTx/>
              <a:buChar char="•"/>
            </a:pPr>
            <a:r>
              <a:rPr lang="en-US" sz="2000" dirty="0"/>
              <a:t>Incomplete and biased census of vegetation</a:t>
            </a:r>
          </a:p>
        </p:txBody>
      </p:sp>
    </p:spTree>
    <p:extLst>
      <p:ext uri="{BB962C8B-B14F-4D97-AF65-F5344CB8AC3E}">
        <p14:creationId xmlns:p14="http://schemas.microsoft.com/office/powerpoint/2010/main" val="20448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Fossil Pollen 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86746"/>
            <a:ext cx="9144001" cy="51418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72989"/>
            <a:ext cx="341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Wang et al. 2015 The Holocene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 rot="19198171">
            <a:off x="893416" y="173058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Balsam fir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9198171">
            <a:off x="1566638" y="2285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Pine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9198171">
            <a:off x="4152652" y="180549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sz="1800" dirty="0" smtClean="0">
                <a:solidFill>
                  <a:srgbClr val="FF0000"/>
                </a:solidFill>
              </a:rPr>
              <a:t>eech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198171">
            <a:off x="935372" y="22855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Spruce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198171">
            <a:off x="5480531" y="21417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Oak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8181" cy="12573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/>
              </a:rPr>
              <a:t>Dating and Age Model Uncertainty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645795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geologists, time is an unknown variable.  It must be estimated.  It has uncertainty.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Critical evaluation of age estimates and age models is fundamental to good inference in  the paleogeosciences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2686" y="6179402"/>
            <a:ext cx="3434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Timing of Yellow Birch expansion </a:t>
            </a:r>
          </a:p>
          <a:p>
            <a:pPr algn="r"/>
            <a:r>
              <a:rPr lang="en-US" sz="1800" dirty="0" smtClean="0"/>
              <a:t>– Jackson &amp; Booth 2002</a:t>
            </a:r>
            <a:endParaRPr lang="en-US" sz="1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67174"/>
          <a:stretch/>
        </p:blipFill>
        <p:spPr bwMode="auto">
          <a:xfrm>
            <a:off x="6411625" y="0"/>
            <a:ext cx="2732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7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8650" y="2895600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6427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Age Control</a:t>
            </a:r>
            <a:r>
              <a:rPr lang="en-US" dirty="0" smtClean="0"/>
              <a:t>:  an </a:t>
            </a:r>
            <a:r>
              <a:rPr lang="en-US" dirty="0"/>
              <a:t>estimate of absolute age, often with a specified uncertainty, for a sample within a core or stratigraphic profile that is used to constrain an age </a:t>
            </a:r>
            <a:r>
              <a:rPr lang="en-US" dirty="0" smtClean="0"/>
              <a:t>model.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1928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Source:</a:t>
            </a:r>
            <a:r>
              <a:rPr lang="en-US" sz="1400" dirty="0" smtClean="0"/>
              <a:t>  Grimm et al. 2014 Age </a:t>
            </a:r>
            <a:r>
              <a:rPr lang="en-US" sz="1400" dirty="0"/>
              <a:t>Models, </a:t>
            </a:r>
            <a:r>
              <a:rPr lang="en-US" sz="1400" dirty="0" smtClean="0"/>
              <a:t>Chronologies, and </a:t>
            </a:r>
            <a:r>
              <a:rPr lang="en-US" sz="1400" dirty="0"/>
              <a:t>Databases </a:t>
            </a:r>
            <a:r>
              <a:rPr lang="en-US" sz="1400" dirty="0" smtClean="0"/>
              <a:t>Workshop: Complete </a:t>
            </a:r>
            <a:r>
              <a:rPr lang="en-US" sz="1400" dirty="0"/>
              <a:t>Report and </a:t>
            </a:r>
            <a:r>
              <a:rPr lang="en-US" sz="1400" dirty="0" smtClean="0"/>
              <a:t>Recommendations.  PAGES Workshop Report.  Queens University, Belfast. 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/>
          <a:lstStyle/>
          <a:p>
            <a:pPr algn="l"/>
            <a:r>
              <a:rPr lang="en-US" dirty="0" smtClean="0"/>
              <a:t>Terminology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" t="18750" r="15666" b="14455"/>
          <a:stretch/>
        </p:blipFill>
        <p:spPr bwMode="auto">
          <a:xfrm>
            <a:off x="674369" y="2420719"/>
            <a:ext cx="7054643" cy="333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5467350" y="41250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905500" y="4048809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858790" y="4857750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05350" y="439170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48500" y="3319165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762750" y="3582768"/>
            <a:ext cx="285750" cy="40889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6294" y="30157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Glimmerglass Lake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38893</TotalTime>
  <Words>998</Words>
  <Application>Microsoft Office PowerPoint</Application>
  <PresentationFormat>On-screen Show (4:3)</PresentationFormat>
  <Paragraphs>300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UW_Template_Logo</vt:lpstr>
      <vt:lpstr>PowerPoint Presentation</vt:lpstr>
      <vt:lpstr>PowerPoint Presentation</vt:lpstr>
      <vt:lpstr>Coring Horseshoe  Lake, IL</vt:lpstr>
      <vt:lpstr>Extruding Core</vt:lpstr>
      <vt:lpstr>Cores, Sampling</vt:lpstr>
      <vt:lpstr>Primary data:  Fossil pollen records</vt:lpstr>
      <vt:lpstr>Fossil Pollen Diagram</vt:lpstr>
      <vt:lpstr>Dating and Age Model Uncertainty</vt:lpstr>
      <vt:lpstr>Terminology</vt:lpstr>
      <vt:lpstr>Terminology</vt:lpstr>
      <vt:lpstr>Part 1 – Questions?</vt:lpstr>
      <vt:lpstr>Part 2: Paleoecoinformatics &amp; Neotoma Paleoecology Database</vt:lpstr>
      <vt:lpstr>Macro-Scale Ecology Requires requires collaboration among at least four major groups</vt:lpstr>
      <vt:lpstr>Informatics:   designing systems that deliver the right information, to the right person in the right place and time, in the right way.   (Wikipedia)</vt:lpstr>
      <vt:lpstr>Paleodata: Key characteristics</vt:lpstr>
      <vt:lpstr>Neotoma Paleoecology DB:  Design Concepts</vt:lpstr>
      <vt:lpstr>Neotoma Explorer     (Finding/Exploring/Getting Data)</vt:lpstr>
      <vt:lpstr>Neotoma APIs            (Finding/Exploring/Getting Data)</vt:lpstr>
      <vt:lpstr>Neotoma Resources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Neotoma R Porting Neotoma data to R environment</vt:lpstr>
      <vt:lpstr>PowerPoint Presentation</vt:lpstr>
      <vt:lpstr>Extra Slides</vt:lpstr>
      <vt:lpstr>Paleoecoinformatics occupies the intersection among several informatics domains </vt:lpstr>
      <vt:lpstr>Paleoecoinformatics: the collection, organization, analysis, synthesis, and curation of paleoecological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568</cp:revision>
  <cp:lastPrinted>2010-09-02T16:26:05Z</cp:lastPrinted>
  <dcterms:created xsi:type="dcterms:W3CDTF">2012-02-17T21:55:00Z</dcterms:created>
  <dcterms:modified xsi:type="dcterms:W3CDTF">2016-10-14T02:39:44Z</dcterms:modified>
</cp:coreProperties>
</file>